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8" r:id="rId5"/>
    <p:sldId id="269" r:id="rId6"/>
    <p:sldId id="270" r:id="rId7"/>
    <p:sldId id="257" r:id="rId8"/>
    <p:sldId id="258" r:id="rId9"/>
    <p:sldId id="259" r:id="rId10"/>
    <p:sldId id="260" r:id="rId11"/>
    <p:sldId id="261" r:id="rId12"/>
    <p:sldId id="262" r:id="rId13"/>
    <p:sldId id="263" r:id="rId14"/>
    <p:sldId id="264" r:id="rId15"/>
    <p:sldId id="265"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4" d="100"/>
          <a:sy n="34" d="100"/>
        </p:scale>
        <p:origin x="177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DBCC64-4567-45D3-B3E0-280F08A48D3C}"/>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204CA2EF-4327-4B26-AEF1-15A80DF2CC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FA150E5-49F9-4439-B355-EF3419CD094C}"/>
              </a:ext>
            </a:extLst>
          </p:cNvPr>
          <p:cNvSpPr>
            <a:spLocks noGrp="1"/>
          </p:cNvSpPr>
          <p:nvPr>
            <p:ph type="dt" sz="half" idx="10"/>
          </p:nvPr>
        </p:nvSpPr>
        <p:spPr/>
        <p:txBody>
          <a:bodyPr/>
          <a:lstStyle/>
          <a:p>
            <a:fld id="{EFA93339-C8DC-4434-964E-0257AFE08783}" type="datetimeFigureOut">
              <a:rPr lang="ru-RU" smtClean="0"/>
              <a:t>18.09.2023</a:t>
            </a:fld>
            <a:endParaRPr lang="ru-RU"/>
          </a:p>
        </p:txBody>
      </p:sp>
      <p:sp>
        <p:nvSpPr>
          <p:cNvPr id="5" name="Нижний колонтитул 4">
            <a:extLst>
              <a:ext uri="{FF2B5EF4-FFF2-40B4-BE49-F238E27FC236}">
                <a16:creationId xmlns:a16="http://schemas.microsoft.com/office/drawing/2014/main" id="{66342040-D212-49B1-BF9E-5051EF232A9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224861E-DA3E-4A60-8D8E-191B3DEDE3BF}"/>
              </a:ext>
            </a:extLst>
          </p:cNvPr>
          <p:cNvSpPr>
            <a:spLocks noGrp="1"/>
          </p:cNvSpPr>
          <p:nvPr>
            <p:ph type="sldNum" sz="quarter" idx="12"/>
          </p:nvPr>
        </p:nvSpPr>
        <p:spPr/>
        <p:txBody>
          <a:bodyPr/>
          <a:lstStyle/>
          <a:p>
            <a:fld id="{6A93CDB9-8E22-43FF-8653-CC4756F77593}" type="slidenum">
              <a:rPr lang="ru-RU" smtClean="0"/>
              <a:t>‹#›</a:t>
            </a:fld>
            <a:endParaRPr lang="ru-RU"/>
          </a:p>
        </p:txBody>
      </p:sp>
    </p:spTree>
    <p:extLst>
      <p:ext uri="{BB962C8B-B14F-4D97-AF65-F5344CB8AC3E}">
        <p14:creationId xmlns:p14="http://schemas.microsoft.com/office/powerpoint/2010/main" val="3967570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C9CADD-F245-4CFE-80F5-021CC12D8CEB}"/>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C3C933CB-9876-4F2F-8625-DE7A1BD36505}"/>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AF72AFB-1809-475C-9DFC-0535EE9F2A7F}"/>
              </a:ext>
            </a:extLst>
          </p:cNvPr>
          <p:cNvSpPr>
            <a:spLocks noGrp="1"/>
          </p:cNvSpPr>
          <p:nvPr>
            <p:ph type="dt" sz="half" idx="10"/>
          </p:nvPr>
        </p:nvSpPr>
        <p:spPr/>
        <p:txBody>
          <a:bodyPr/>
          <a:lstStyle/>
          <a:p>
            <a:fld id="{EFA93339-C8DC-4434-964E-0257AFE08783}" type="datetimeFigureOut">
              <a:rPr lang="ru-RU" smtClean="0"/>
              <a:t>18.09.2023</a:t>
            </a:fld>
            <a:endParaRPr lang="ru-RU"/>
          </a:p>
        </p:txBody>
      </p:sp>
      <p:sp>
        <p:nvSpPr>
          <p:cNvPr id="5" name="Нижний колонтитул 4">
            <a:extLst>
              <a:ext uri="{FF2B5EF4-FFF2-40B4-BE49-F238E27FC236}">
                <a16:creationId xmlns:a16="http://schemas.microsoft.com/office/drawing/2014/main" id="{3D6A7B19-9F6E-4275-8176-A89F609C3C1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587FC3C-9514-4721-9E0F-ACA4A2FA10C4}"/>
              </a:ext>
            </a:extLst>
          </p:cNvPr>
          <p:cNvSpPr>
            <a:spLocks noGrp="1"/>
          </p:cNvSpPr>
          <p:nvPr>
            <p:ph type="sldNum" sz="quarter" idx="12"/>
          </p:nvPr>
        </p:nvSpPr>
        <p:spPr/>
        <p:txBody>
          <a:bodyPr/>
          <a:lstStyle/>
          <a:p>
            <a:fld id="{6A93CDB9-8E22-43FF-8653-CC4756F77593}" type="slidenum">
              <a:rPr lang="ru-RU" smtClean="0"/>
              <a:t>‹#›</a:t>
            </a:fld>
            <a:endParaRPr lang="ru-RU"/>
          </a:p>
        </p:txBody>
      </p:sp>
    </p:spTree>
    <p:extLst>
      <p:ext uri="{BB962C8B-B14F-4D97-AF65-F5344CB8AC3E}">
        <p14:creationId xmlns:p14="http://schemas.microsoft.com/office/powerpoint/2010/main" val="1999353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C53ADD0-B638-41DF-8736-362AE19E86BE}"/>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C668618E-7D74-4887-86DA-3B540C5C808E}"/>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9D9527A-BB6D-441A-AF64-F4CFEB43764D}"/>
              </a:ext>
            </a:extLst>
          </p:cNvPr>
          <p:cNvSpPr>
            <a:spLocks noGrp="1"/>
          </p:cNvSpPr>
          <p:nvPr>
            <p:ph type="dt" sz="half" idx="10"/>
          </p:nvPr>
        </p:nvSpPr>
        <p:spPr/>
        <p:txBody>
          <a:bodyPr/>
          <a:lstStyle/>
          <a:p>
            <a:fld id="{EFA93339-C8DC-4434-964E-0257AFE08783}" type="datetimeFigureOut">
              <a:rPr lang="ru-RU" smtClean="0"/>
              <a:t>18.09.2023</a:t>
            </a:fld>
            <a:endParaRPr lang="ru-RU"/>
          </a:p>
        </p:txBody>
      </p:sp>
      <p:sp>
        <p:nvSpPr>
          <p:cNvPr id="5" name="Нижний колонтитул 4">
            <a:extLst>
              <a:ext uri="{FF2B5EF4-FFF2-40B4-BE49-F238E27FC236}">
                <a16:creationId xmlns:a16="http://schemas.microsoft.com/office/drawing/2014/main" id="{0BDFA34E-C6AA-4FE0-AC56-5E41B3EA6A4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08A3DD2-E4A8-407B-A5E8-BA1271A872C0}"/>
              </a:ext>
            </a:extLst>
          </p:cNvPr>
          <p:cNvSpPr>
            <a:spLocks noGrp="1"/>
          </p:cNvSpPr>
          <p:nvPr>
            <p:ph type="sldNum" sz="quarter" idx="12"/>
          </p:nvPr>
        </p:nvSpPr>
        <p:spPr/>
        <p:txBody>
          <a:bodyPr/>
          <a:lstStyle/>
          <a:p>
            <a:fld id="{6A93CDB9-8E22-43FF-8653-CC4756F77593}" type="slidenum">
              <a:rPr lang="ru-RU" smtClean="0"/>
              <a:t>‹#›</a:t>
            </a:fld>
            <a:endParaRPr lang="ru-RU"/>
          </a:p>
        </p:txBody>
      </p:sp>
    </p:spTree>
    <p:extLst>
      <p:ext uri="{BB962C8B-B14F-4D97-AF65-F5344CB8AC3E}">
        <p14:creationId xmlns:p14="http://schemas.microsoft.com/office/powerpoint/2010/main" val="1787129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97574F-406F-4278-9769-26961A4E29E5}"/>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55B02431-0542-4927-9458-C9FD4848BEAE}"/>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B6D66BC-DCEE-4AC8-9443-245C074EEE83}"/>
              </a:ext>
            </a:extLst>
          </p:cNvPr>
          <p:cNvSpPr>
            <a:spLocks noGrp="1"/>
          </p:cNvSpPr>
          <p:nvPr>
            <p:ph type="dt" sz="half" idx="10"/>
          </p:nvPr>
        </p:nvSpPr>
        <p:spPr/>
        <p:txBody>
          <a:bodyPr/>
          <a:lstStyle/>
          <a:p>
            <a:fld id="{EFA93339-C8DC-4434-964E-0257AFE08783}" type="datetimeFigureOut">
              <a:rPr lang="ru-RU" smtClean="0"/>
              <a:t>18.09.2023</a:t>
            </a:fld>
            <a:endParaRPr lang="ru-RU"/>
          </a:p>
        </p:txBody>
      </p:sp>
      <p:sp>
        <p:nvSpPr>
          <p:cNvPr id="5" name="Нижний колонтитул 4">
            <a:extLst>
              <a:ext uri="{FF2B5EF4-FFF2-40B4-BE49-F238E27FC236}">
                <a16:creationId xmlns:a16="http://schemas.microsoft.com/office/drawing/2014/main" id="{324A5FEB-1F30-4462-A221-DA8B0F4CA56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88620E9-BCEA-4B5E-B5A6-41197C714FA4}"/>
              </a:ext>
            </a:extLst>
          </p:cNvPr>
          <p:cNvSpPr>
            <a:spLocks noGrp="1"/>
          </p:cNvSpPr>
          <p:nvPr>
            <p:ph type="sldNum" sz="quarter" idx="12"/>
          </p:nvPr>
        </p:nvSpPr>
        <p:spPr/>
        <p:txBody>
          <a:bodyPr/>
          <a:lstStyle/>
          <a:p>
            <a:fld id="{6A93CDB9-8E22-43FF-8653-CC4756F77593}" type="slidenum">
              <a:rPr lang="ru-RU" smtClean="0"/>
              <a:t>‹#›</a:t>
            </a:fld>
            <a:endParaRPr lang="ru-RU"/>
          </a:p>
        </p:txBody>
      </p:sp>
    </p:spTree>
    <p:extLst>
      <p:ext uri="{BB962C8B-B14F-4D97-AF65-F5344CB8AC3E}">
        <p14:creationId xmlns:p14="http://schemas.microsoft.com/office/powerpoint/2010/main" val="1061121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003B3C-A414-4A2B-A889-A861D5A017CA}"/>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B4BBCFD7-F01D-4420-801E-2DDE318A55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765E5C51-1CFD-4585-979F-9534AF245D0E}"/>
              </a:ext>
            </a:extLst>
          </p:cNvPr>
          <p:cNvSpPr>
            <a:spLocks noGrp="1"/>
          </p:cNvSpPr>
          <p:nvPr>
            <p:ph type="dt" sz="half" idx="10"/>
          </p:nvPr>
        </p:nvSpPr>
        <p:spPr/>
        <p:txBody>
          <a:bodyPr/>
          <a:lstStyle/>
          <a:p>
            <a:fld id="{EFA93339-C8DC-4434-964E-0257AFE08783}" type="datetimeFigureOut">
              <a:rPr lang="ru-RU" smtClean="0"/>
              <a:t>18.09.2023</a:t>
            </a:fld>
            <a:endParaRPr lang="ru-RU"/>
          </a:p>
        </p:txBody>
      </p:sp>
      <p:sp>
        <p:nvSpPr>
          <p:cNvPr id="5" name="Нижний колонтитул 4">
            <a:extLst>
              <a:ext uri="{FF2B5EF4-FFF2-40B4-BE49-F238E27FC236}">
                <a16:creationId xmlns:a16="http://schemas.microsoft.com/office/drawing/2014/main" id="{2FDC1C7B-361A-4BDE-9A88-8A091E9FBE7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F91F3D9-79F0-4B90-8A55-C8469599AFA8}"/>
              </a:ext>
            </a:extLst>
          </p:cNvPr>
          <p:cNvSpPr>
            <a:spLocks noGrp="1"/>
          </p:cNvSpPr>
          <p:nvPr>
            <p:ph type="sldNum" sz="quarter" idx="12"/>
          </p:nvPr>
        </p:nvSpPr>
        <p:spPr/>
        <p:txBody>
          <a:bodyPr/>
          <a:lstStyle/>
          <a:p>
            <a:fld id="{6A93CDB9-8E22-43FF-8653-CC4756F77593}" type="slidenum">
              <a:rPr lang="ru-RU" smtClean="0"/>
              <a:t>‹#›</a:t>
            </a:fld>
            <a:endParaRPr lang="ru-RU"/>
          </a:p>
        </p:txBody>
      </p:sp>
    </p:spTree>
    <p:extLst>
      <p:ext uri="{BB962C8B-B14F-4D97-AF65-F5344CB8AC3E}">
        <p14:creationId xmlns:p14="http://schemas.microsoft.com/office/powerpoint/2010/main" val="712172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92AAA8-56F5-44AF-8C15-DA23345C0C9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E93D2656-3E17-43DD-B13B-952007FC7AD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AD144745-0C82-44D4-9F30-FC96D8EA08D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2BE64EC1-7749-4B32-BF6C-B31C64A2124D}"/>
              </a:ext>
            </a:extLst>
          </p:cNvPr>
          <p:cNvSpPr>
            <a:spLocks noGrp="1"/>
          </p:cNvSpPr>
          <p:nvPr>
            <p:ph type="dt" sz="half" idx="10"/>
          </p:nvPr>
        </p:nvSpPr>
        <p:spPr/>
        <p:txBody>
          <a:bodyPr/>
          <a:lstStyle/>
          <a:p>
            <a:fld id="{EFA93339-C8DC-4434-964E-0257AFE08783}" type="datetimeFigureOut">
              <a:rPr lang="ru-RU" smtClean="0"/>
              <a:t>18.09.2023</a:t>
            </a:fld>
            <a:endParaRPr lang="ru-RU"/>
          </a:p>
        </p:txBody>
      </p:sp>
      <p:sp>
        <p:nvSpPr>
          <p:cNvPr id="6" name="Нижний колонтитул 5">
            <a:extLst>
              <a:ext uri="{FF2B5EF4-FFF2-40B4-BE49-F238E27FC236}">
                <a16:creationId xmlns:a16="http://schemas.microsoft.com/office/drawing/2014/main" id="{2C776F59-86F5-4D6C-9FED-2EDE748E98D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CB9FA0D-31BD-4F17-B46C-13D04DDCEF25}"/>
              </a:ext>
            </a:extLst>
          </p:cNvPr>
          <p:cNvSpPr>
            <a:spLocks noGrp="1"/>
          </p:cNvSpPr>
          <p:nvPr>
            <p:ph type="sldNum" sz="quarter" idx="12"/>
          </p:nvPr>
        </p:nvSpPr>
        <p:spPr/>
        <p:txBody>
          <a:bodyPr/>
          <a:lstStyle/>
          <a:p>
            <a:fld id="{6A93CDB9-8E22-43FF-8653-CC4756F77593}" type="slidenum">
              <a:rPr lang="ru-RU" smtClean="0"/>
              <a:t>‹#›</a:t>
            </a:fld>
            <a:endParaRPr lang="ru-RU"/>
          </a:p>
        </p:txBody>
      </p:sp>
    </p:spTree>
    <p:extLst>
      <p:ext uri="{BB962C8B-B14F-4D97-AF65-F5344CB8AC3E}">
        <p14:creationId xmlns:p14="http://schemas.microsoft.com/office/powerpoint/2010/main" val="2445740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696D1C-E39E-40E9-BD7C-94491458456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4788E02C-92B4-441E-B627-55B8E650CF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42A73339-E6D7-48D5-892E-EB3ADE96FA7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847A9BEB-3506-4798-ACEF-33D7E5DFA4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190D4918-4A7B-4822-BD32-8137F5F74DAC}"/>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1F2A49F7-80E3-4632-886B-FAACB3CD319B}"/>
              </a:ext>
            </a:extLst>
          </p:cNvPr>
          <p:cNvSpPr>
            <a:spLocks noGrp="1"/>
          </p:cNvSpPr>
          <p:nvPr>
            <p:ph type="dt" sz="half" idx="10"/>
          </p:nvPr>
        </p:nvSpPr>
        <p:spPr/>
        <p:txBody>
          <a:bodyPr/>
          <a:lstStyle/>
          <a:p>
            <a:fld id="{EFA93339-C8DC-4434-964E-0257AFE08783}" type="datetimeFigureOut">
              <a:rPr lang="ru-RU" smtClean="0"/>
              <a:t>18.09.2023</a:t>
            </a:fld>
            <a:endParaRPr lang="ru-RU"/>
          </a:p>
        </p:txBody>
      </p:sp>
      <p:sp>
        <p:nvSpPr>
          <p:cNvPr id="8" name="Нижний колонтитул 7">
            <a:extLst>
              <a:ext uri="{FF2B5EF4-FFF2-40B4-BE49-F238E27FC236}">
                <a16:creationId xmlns:a16="http://schemas.microsoft.com/office/drawing/2014/main" id="{3DADC5D7-648E-4D99-A852-CD574B675E50}"/>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7BBCF428-ED1F-4D29-A33B-22C4D45D0944}"/>
              </a:ext>
            </a:extLst>
          </p:cNvPr>
          <p:cNvSpPr>
            <a:spLocks noGrp="1"/>
          </p:cNvSpPr>
          <p:nvPr>
            <p:ph type="sldNum" sz="quarter" idx="12"/>
          </p:nvPr>
        </p:nvSpPr>
        <p:spPr/>
        <p:txBody>
          <a:bodyPr/>
          <a:lstStyle/>
          <a:p>
            <a:fld id="{6A93CDB9-8E22-43FF-8653-CC4756F77593}" type="slidenum">
              <a:rPr lang="ru-RU" smtClean="0"/>
              <a:t>‹#›</a:t>
            </a:fld>
            <a:endParaRPr lang="ru-RU"/>
          </a:p>
        </p:txBody>
      </p:sp>
    </p:spTree>
    <p:extLst>
      <p:ext uri="{BB962C8B-B14F-4D97-AF65-F5344CB8AC3E}">
        <p14:creationId xmlns:p14="http://schemas.microsoft.com/office/powerpoint/2010/main" val="555321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C8BFC3-E01D-4D91-BA61-45761F908F18}"/>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AB4A05CD-7AC9-4458-86E4-4C0830D6F7FF}"/>
              </a:ext>
            </a:extLst>
          </p:cNvPr>
          <p:cNvSpPr>
            <a:spLocks noGrp="1"/>
          </p:cNvSpPr>
          <p:nvPr>
            <p:ph type="dt" sz="half" idx="10"/>
          </p:nvPr>
        </p:nvSpPr>
        <p:spPr/>
        <p:txBody>
          <a:bodyPr/>
          <a:lstStyle/>
          <a:p>
            <a:fld id="{EFA93339-C8DC-4434-964E-0257AFE08783}" type="datetimeFigureOut">
              <a:rPr lang="ru-RU" smtClean="0"/>
              <a:t>18.09.2023</a:t>
            </a:fld>
            <a:endParaRPr lang="ru-RU"/>
          </a:p>
        </p:txBody>
      </p:sp>
      <p:sp>
        <p:nvSpPr>
          <p:cNvPr id="4" name="Нижний колонтитул 3">
            <a:extLst>
              <a:ext uri="{FF2B5EF4-FFF2-40B4-BE49-F238E27FC236}">
                <a16:creationId xmlns:a16="http://schemas.microsoft.com/office/drawing/2014/main" id="{90BE9FCA-22B2-494D-A73A-EA18C6A26447}"/>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429CE5B1-1F7A-4D24-9103-5BAAA3E4C851}"/>
              </a:ext>
            </a:extLst>
          </p:cNvPr>
          <p:cNvSpPr>
            <a:spLocks noGrp="1"/>
          </p:cNvSpPr>
          <p:nvPr>
            <p:ph type="sldNum" sz="quarter" idx="12"/>
          </p:nvPr>
        </p:nvSpPr>
        <p:spPr/>
        <p:txBody>
          <a:bodyPr/>
          <a:lstStyle/>
          <a:p>
            <a:fld id="{6A93CDB9-8E22-43FF-8653-CC4756F77593}" type="slidenum">
              <a:rPr lang="ru-RU" smtClean="0"/>
              <a:t>‹#›</a:t>
            </a:fld>
            <a:endParaRPr lang="ru-RU"/>
          </a:p>
        </p:txBody>
      </p:sp>
    </p:spTree>
    <p:extLst>
      <p:ext uri="{BB962C8B-B14F-4D97-AF65-F5344CB8AC3E}">
        <p14:creationId xmlns:p14="http://schemas.microsoft.com/office/powerpoint/2010/main" val="342964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EEC411C1-CC12-4732-964E-842FD432F6F5}"/>
              </a:ext>
            </a:extLst>
          </p:cNvPr>
          <p:cNvSpPr>
            <a:spLocks noGrp="1"/>
          </p:cNvSpPr>
          <p:nvPr>
            <p:ph type="dt" sz="half" idx="10"/>
          </p:nvPr>
        </p:nvSpPr>
        <p:spPr/>
        <p:txBody>
          <a:bodyPr/>
          <a:lstStyle/>
          <a:p>
            <a:fld id="{EFA93339-C8DC-4434-964E-0257AFE08783}" type="datetimeFigureOut">
              <a:rPr lang="ru-RU" smtClean="0"/>
              <a:t>18.09.2023</a:t>
            </a:fld>
            <a:endParaRPr lang="ru-RU"/>
          </a:p>
        </p:txBody>
      </p:sp>
      <p:sp>
        <p:nvSpPr>
          <p:cNvPr id="3" name="Нижний колонтитул 2">
            <a:extLst>
              <a:ext uri="{FF2B5EF4-FFF2-40B4-BE49-F238E27FC236}">
                <a16:creationId xmlns:a16="http://schemas.microsoft.com/office/drawing/2014/main" id="{23F82A38-ED37-4134-A7F8-FB3310D8E26A}"/>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573C6F81-9AB6-4DA4-8F8D-9D2D1E1DE324}"/>
              </a:ext>
            </a:extLst>
          </p:cNvPr>
          <p:cNvSpPr>
            <a:spLocks noGrp="1"/>
          </p:cNvSpPr>
          <p:nvPr>
            <p:ph type="sldNum" sz="quarter" idx="12"/>
          </p:nvPr>
        </p:nvSpPr>
        <p:spPr/>
        <p:txBody>
          <a:bodyPr/>
          <a:lstStyle/>
          <a:p>
            <a:fld id="{6A93CDB9-8E22-43FF-8653-CC4756F77593}" type="slidenum">
              <a:rPr lang="ru-RU" smtClean="0"/>
              <a:t>‹#›</a:t>
            </a:fld>
            <a:endParaRPr lang="ru-RU"/>
          </a:p>
        </p:txBody>
      </p:sp>
    </p:spTree>
    <p:extLst>
      <p:ext uri="{BB962C8B-B14F-4D97-AF65-F5344CB8AC3E}">
        <p14:creationId xmlns:p14="http://schemas.microsoft.com/office/powerpoint/2010/main" val="3681830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70D4BE-4B7E-4D29-A363-ED67A4E4991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71A860A-4396-4621-A851-BF08A80210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5982782A-BAAE-43C2-A878-9006B599A4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22C3B57-A848-4C45-8A22-E09D362EFE14}"/>
              </a:ext>
            </a:extLst>
          </p:cNvPr>
          <p:cNvSpPr>
            <a:spLocks noGrp="1"/>
          </p:cNvSpPr>
          <p:nvPr>
            <p:ph type="dt" sz="half" idx="10"/>
          </p:nvPr>
        </p:nvSpPr>
        <p:spPr/>
        <p:txBody>
          <a:bodyPr/>
          <a:lstStyle/>
          <a:p>
            <a:fld id="{EFA93339-C8DC-4434-964E-0257AFE08783}" type="datetimeFigureOut">
              <a:rPr lang="ru-RU" smtClean="0"/>
              <a:t>18.09.2023</a:t>
            </a:fld>
            <a:endParaRPr lang="ru-RU"/>
          </a:p>
        </p:txBody>
      </p:sp>
      <p:sp>
        <p:nvSpPr>
          <p:cNvPr id="6" name="Нижний колонтитул 5">
            <a:extLst>
              <a:ext uri="{FF2B5EF4-FFF2-40B4-BE49-F238E27FC236}">
                <a16:creationId xmlns:a16="http://schemas.microsoft.com/office/drawing/2014/main" id="{D88ED2EC-5B83-4A27-815A-1267FBA2270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445B23A-841C-45AE-B86F-73E28172B1F6}"/>
              </a:ext>
            </a:extLst>
          </p:cNvPr>
          <p:cNvSpPr>
            <a:spLocks noGrp="1"/>
          </p:cNvSpPr>
          <p:nvPr>
            <p:ph type="sldNum" sz="quarter" idx="12"/>
          </p:nvPr>
        </p:nvSpPr>
        <p:spPr/>
        <p:txBody>
          <a:bodyPr/>
          <a:lstStyle/>
          <a:p>
            <a:fld id="{6A93CDB9-8E22-43FF-8653-CC4756F77593}" type="slidenum">
              <a:rPr lang="ru-RU" smtClean="0"/>
              <a:t>‹#›</a:t>
            </a:fld>
            <a:endParaRPr lang="ru-RU"/>
          </a:p>
        </p:txBody>
      </p:sp>
    </p:spTree>
    <p:extLst>
      <p:ext uri="{BB962C8B-B14F-4D97-AF65-F5344CB8AC3E}">
        <p14:creationId xmlns:p14="http://schemas.microsoft.com/office/powerpoint/2010/main" val="3142944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3E82EB-E4E9-4832-AA20-659955E87C7A}"/>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5523397-E7D7-49C2-A5BA-23CAC2C132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65F8D9C-67C2-4965-8E5A-BBEF8C7E6D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595ABCE-AC2D-4929-93E7-EFEFF64FB705}"/>
              </a:ext>
            </a:extLst>
          </p:cNvPr>
          <p:cNvSpPr>
            <a:spLocks noGrp="1"/>
          </p:cNvSpPr>
          <p:nvPr>
            <p:ph type="dt" sz="half" idx="10"/>
          </p:nvPr>
        </p:nvSpPr>
        <p:spPr/>
        <p:txBody>
          <a:bodyPr/>
          <a:lstStyle/>
          <a:p>
            <a:fld id="{EFA93339-C8DC-4434-964E-0257AFE08783}" type="datetimeFigureOut">
              <a:rPr lang="ru-RU" smtClean="0"/>
              <a:t>18.09.2023</a:t>
            </a:fld>
            <a:endParaRPr lang="ru-RU"/>
          </a:p>
        </p:txBody>
      </p:sp>
      <p:sp>
        <p:nvSpPr>
          <p:cNvPr id="6" name="Нижний колонтитул 5">
            <a:extLst>
              <a:ext uri="{FF2B5EF4-FFF2-40B4-BE49-F238E27FC236}">
                <a16:creationId xmlns:a16="http://schemas.microsoft.com/office/drawing/2014/main" id="{55384EEF-D80A-44FD-8769-07DA19FDED0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1C67407-94AE-442E-B0A8-354510E23429}"/>
              </a:ext>
            </a:extLst>
          </p:cNvPr>
          <p:cNvSpPr>
            <a:spLocks noGrp="1"/>
          </p:cNvSpPr>
          <p:nvPr>
            <p:ph type="sldNum" sz="quarter" idx="12"/>
          </p:nvPr>
        </p:nvSpPr>
        <p:spPr/>
        <p:txBody>
          <a:bodyPr/>
          <a:lstStyle/>
          <a:p>
            <a:fld id="{6A93CDB9-8E22-43FF-8653-CC4756F77593}" type="slidenum">
              <a:rPr lang="ru-RU" smtClean="0"/>
              <a:t>‹#›</a:t>
            </a:fld>
            <a:endParaRPr lang="ru-RU"/>
          </a:p>
        </p:txBody>
      </p:sp>
    </p:spTree>
    <p:extLst>
      <p:ext uri="{BB962C8B-B14F-4D97-AF65-F5344CB8AC3E}">
        <p14:creationId xmlns:p14="http://schemas.microsoft.com/office/powerpoint/2010/main" val="2569083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D41966-6945-4407-8897-353BA0CA5F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62D23F47-C21E-44F8-A936-A4A5209B08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A82DF0A-DAC9-4258-ADA6-668C41A04A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A93339-C8DC-4434-964E-0257AFE08783}" type="datetimeFigureOut">
              <a:rPr lang="ru-RU" smtClean="0"/>
              <a:t>18.09.2023</a:t>
            </a:fld>
            <a:endParaRPr lang="ru-RU"/>
          </a:p>
        </p:txBody>
      </p:sp>
      <p:sp>
        <p:nvSpPr>
          <p:cNvPr id="5" name="Нижний колонтитул 4">
            <a:extLst>
              <a:ext uri="{FF2B5EF4-FFF2-40B4-BE49-F238E27FC236}">
                <a16:creationId xmlns:a16="http://schemas.microsoft.com/office/drawing/2014/main" id="{7C1229D7-286A-4EB4-BE41-759D829384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45A13F59-FB59-4FD3-AB13-85BB55DB96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93CDB9-8E22-43FF-8653-CC4756F77593}" type="slidenum">
              <a:rPr lang="ru-RU" smtClean="0"/>
              <a:t>‹#›</a:t>
            </a:fld>
            <a:endParaRPr lang="ru-RU"/>
          </a:p>
        </p:txBody>
      </p:sp>
    </p:spTree>
    <p:extLst>
      <p:ext uri="{BB962C8B-B14F-4D97-AF65-F5344CB8AC3E}">
        <p14:creationId xmlns:p14="http://schemas.microsoft.com/office/powerpoint/2010/main" val="2275693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kubaneco.ru/articles/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01BAF3-9441-499F-B617-4FCDC752C420}"/>
              </a:ext>
            </a:extLst>
          </p:cNvPr>
          <p:cNvSpPr>
            <a:spLocks noGrp="1"/>
          </p:cNvSpPr>
          <p:nvPr>
            <p:ph type="ctrTitle"/>
          </p:nvPr>
        </p:nvSpPr>
        <p:spPr>
          <a:xfrm>
            <a:off x="4849811" y="3048817"/>
            <a:ext cx="7342189" cy="2387600"/>
          </a:xfrm>
        </p:spPr>
        <p:txBody>
          <a:bodyPr>
            <a:normAutofit fontScale="90000"/>
          </a:bodyPr>
          <a:lstStyle/>
          <a:p>
            <a:pPr>
              <a:tabLst>
                <a:tab pos="0" algn="l"/>
              </a:tabLst>
            </a:pPr>
            <a:r>
              <a:rPr lang="ru-RU" b="1" i="1" dirty="0">
                <a:solidFill>
                  <a:srgbClr val="002060"/>
                </a:solidFill>
                <a:latin typeface="Times New Roman" panose="02020603050405020304" pitchFamily="18" charset="0"/>
                <a:cs typeface="Times New Roman" panose="02020603050405020304" pitchFamily="18" charset="0"/>
              </a:rPr>
              <a:t>Разработка типовой программы производственного контроля для </a:t>
            </a:r>
            <a:r>
              <a:rPr lang="ru-RU" b="1" i="1" dirty="0" err="1">
                <a:solidFill>
                  <a:srgbClr val="002060"/>
                </a:solidFill>
                <a:latin typeface="Times New Roman" panose="02020603050405020304" pitchFamily="18" charset="0"/>
                <a:cs typeface="Times New Roman" panose="02020603050405020304" pitchFamily="18" charset="0"/>
              </a:rPr>
              <a:t>молокоперерабаты</a:t>
            </a:r>
            <a:r>
              <a:rPr lang="ru-RU" b="1" i="1" dirty="0">
                <a:solidFill>
                  <a:srgbClr val="002060"/>
                </a:solidFill>
                <a:latin typeface="Times New Roman" panose="02020603050405020304" pitchFamily="18" charset="0"/>
                <a:cs typeface="Times New Roman" panose="02020603050405020304" pitchFamily="18" charset="0"/>
              </a:rPr>
              <a:t>-</a:t>
            </a:r>
            <a:br>
              <a:rPr lang="ru-RU" b="1" i="1" dirty="0">
                <a:solidFill>
                  <a:srgbClr val="002060"/>
                </a:solidFill>
                <a:latin typeface="Times New Roman" panose="02020603050405020304" pitchFamily="18" charset="0"/>
                <a:cs typeface="Times New Roman" panose="02020603050405020304" pitchFamily="18" charset="0"/>
              </a:rPr>
            </a:br>
            <a:r>
              <a:rPr lang="ru-RU" b="1" i="1" dirty="0" err="1">
                <a:solidFill>
                  <a:srgbClr val="002060"/>
                </a:solidFill>
                <a:latin typeface="Times New Roman" panose="02020603050405020304" pitchFamily="18" charset="0"/>
                <a:cs typeface="Times New Roman" panose="02020603050405020304" pitchFamily="18" charset="0"/>
              </a:rPr>
              <a:t>вающего</a:t>
            </a:r>
            <a:r>
              <a:rPr lang="ru-RU" b="1" i="1" dirty="0">
                <a:solidFill>
                  <a:srgbClr val="002060"/>
                </a:solidFill>
                <a:latin typeface="Times New Roman" panose="02020603050405020304" pitchFamily="18" charset="0"/>
                <a:cs typeface="Times New Roman" panose="02020603050405020304" pitchFamily="18" charset="0"/>
              </a:rPr>
              <a:t> предприятия</a:t>
            </a:r>
            <a:endParaRPr lang="ru-RU" i="1" dirty="0">
              <a:solidFill>
                <a:srgbClr val="002060"/>
              </a:solidFill>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86F5E0F6-F1FD-4105-84BB-381C4767EC5A}"/>
              </a:ext>
            </a:extLst>
          </p:cNvPr>
          <p:cNvPicPr>
            <a:picLocks noChangeAspect="1"/>
          </p:cNvPicPr>
          <p:nvPr/>
        </p:nvPicPr>
        <p:blipFill rotWithShape="1">
          <a:blip r:embed="rId2"/>
          <a:srcRect l="14015" t="4884" r="9386" b="10790"/>
          <a:stretch/>
        </p:blipFill>
        <p:spPr>
          <a:xfrm>
            <a:off x="128015" y="374903"/>
            <a:ext cx="4721796" cy="6108193"/>
          </a:xfrm>
          <a:prstGeom prst="rect">
            <a:avLst/>
          </a:prstGeom>
        </p:spPr>
      </p:pic>
    </p:spTree>
    <p:extLst>
      <p:ext uri="{BB962C8B-B14F-4D97-AF65-F5344CB8AC3E}">
        <p14:creationId xmlns:p14="http://schemas.microsoft.com/office/powerpoint/2010/main" val="2935187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542E97-2F37-4E9B-995B-0E045E2B0935}"/>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9536FEE5-8A23-4931-A536-9A10E5AD25F0}"/>
              </a:ext>
            </a:extLst>
          </p:cNvPr>
          <p:cNvSpPr>
            <a:spLocks noGrp="1"/>
          </p:cNvSpPr>
          <p:nvPr>
            <p:ph idx="1"/>
          </p:nvPr>
        </p:nvSpPr>
        <p:spPr/>
        <p:txBody>
          <a:bodyPr/>
          <a:lstStyle/>
          <a:p>
            <a:pPr algn="just"/>
            <a:r>
              <a:rPr lang="ru-RU" dirty="0">
                <a:solidFill>
                  <a:srgbClr val="002060"/>
                </a:solidFill>
                <a:latin typeface="Times New Roman" panose="02020603050405020304" pitchFamily="18" charset="0"/>
                <a:cs typeface="Times New Roman" panose="02020603050405020304" pitchFamily="18" charset="0"/>
              </a:rPr>
              <a:t>Показатель кислотности сырого молока указывает на причинно-следственную связь этого показателя с соматическими клетками и уровнем микробиологической обсемененности. Кроме этого в молоке определяют его химический состав: содержание белков, жиров, СОМО, плотность, температуру замерзания. Первичное сепарирование позволяет получить сливки жирностью 35-40%. Получение сливок с более высокими значениями по жиру добиваются вторичным сепарированием. В торговых точках наибольшим спросом у населения пользуется сметана 15 и 20% -ной жирности.</a:t>
            </a:r>
          </a:p>
        </p:txBody>
      </p:sp>
    </p:spTree>
    <p:extLst>
      <p:ext uri="{BB962C8B-B14F-4D97-AF65-F5344CB8AC3E}">
        <p14:creationId xmlns:p14="http://schemas.microsoft.com/office/powerpoint/2010/main" val="1447079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16DA07-9255-48BC-9CB0-35676A65D33F}"/>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FCC0D708-2D3D-4C04-8DA8-6945C2D26C69}"/>
              </a:ext>
            </a:extLst>
          </p:cNvPr>
          <p:cNvSpPr>
            <a:spLocks noGrp="1"/>
          </p:cNvSpPr>
          <p:nvPr>
            <p:ph idx="1"/>
          </p:nvPr>
        </p:nvSpPr>
        <p:spPr/>
        <p:txBody>
          <a:bodyPr>
            <a:normAutofit lnSpcReduction="10000"/>
          </a:bodyPr>
          <a:lstStyle/>
          <a:p>
            <a:pPr algn="just"/>
            <a:r>
              <a:rPr lang="ru-RU" dirty="0">
                <a:solidFill>
                  <a:srgbClr val="002060"/>
                </a:solidFill>
                <a:latin typeface="Times New Roman" panose="02020603050405020304" pitchFamily="18" charset="0"/>
                <a:cs typeface="Times New Roman" panose="02020603050405020304" pitchFamily="18" charset="0"/>
              </a:rPr>
              <a:t>Оптимальным режимом пастеризации сливок при выработке сметаны является режим 85-95°С с выдержкой 15-20 с. Тепловую обработку сливок проводят в пластинчатых </a:t>
            </a:r>
            <a:r>
              <a:rPr lang="ru-RU" dirty="0" err="1">
                <a:solidFill>
                  <a:srgbClr val="002060"/>
                </a:solidFill>
                <a:latin typeface="Times New Roman" panose="02020603050405020304" pitchFamily="18" charset="0"/>
                <a:cs typeface="Times New Roman" panose="02020603050405020304" pitchFamily="18" charset="0"/>
              </a:rPr>
              <a:t>пастеризационно</a:t>
            </a:r>
            <a:r>
              <a:rPr lang="ru-RU" dirty="0">
                <a:solidFill>
                  <a:srgbClr val="002060"/>
                </a:solidFill>
                <a:latin typeface="Times New Roman" panose="02020603050405020304" pitchFamily="18" charset="0"/>
                <a:cs typeface="Times New Roman" panose="02020603050405020304" pitchFamily="18" charset="0"/>
              </a:rPr>
              <a:t>-охладительных установках, которые обеспечивают автоматический контроль и регулирование температурных режимов. Контроль пастеризации осуществляется по </a:t>
            </a:r>
            <a:r>
              <a:rPr lang="ru-RU" dirty="0" err="1">
                <a:solidFill>
                  <a:srgbClr val="002060"/>
                </a:solidFill>
                <a:latin typeface="Times New Roman" panose="02020603050405020304" pitchFamily="18" charset="0"/>
                <a:cs typeface="Times New Roman" panose="02020603050405020304" pitchFamily="18" charset="0"/>
              </a:rPr>
              <a:t>пероксидазной</a:t>
            </a:r>
            <a:r>
              <a:rPr lang="ru-RU" dirty="0">
                <a:solidFill>
                  <a:srgbClr val="002060"/>
                </a:solidFill>
                <a:latin typeface="Times New Roman" panose="02020603050405020304" pitchFamily="18" charset="0"/>
                <a:cs typeface="Times New Roman" panose="02020603050405020304" pitchFamily="18" charset="0"/>
              </a:rPr>
              <a:t> пробе. Это вторая контрольная критическая точка </a:t>
            </a:r>
            <a:r>
              <a:rPr lang="ru-RU" b="1" dirty="0">
                <a:solidFill>
                  <a:srgbClr val="002060"/>
                </a:solidFill>
                <a:latin typeface="Times New Roman" panose="02020603050405020304" pitchFamily="18" charset="0"/>
                <a:cs typeface="Times New Roman" panose="02020603050405020304" pitchFamily="18" charset="0"/>
              </a:rPr>
              <a:t>(ККТ). </a:t>
            </a:r>
            <a:r>
              <a:rPr lang="ru-RU" dirty="0">
                <a:solidFill>
                  <a:srgbClr val="002060"/>
                </a:solidFill>
                <a:latin typeface="Times New Roman" panose="02020603050405020304" pitchFamily="18" charset="0"/>
                <a:cs typeface="Times New Roman" panose="02020603050405020304" pitchFamily="18" charset="0"/>
              </a:rPr>
              <a:t>Для получения густой, однородной сметаны, обладающей высоким показателем </a:t>
            </a:r>
            <a:r>
              <a:rPr lang="ru-RU" dirty="0" err="1">
                <a:solidFill>
                  <a:srgbClr val="002060"/>
                </a:solidFill>
                <a:latin typeface="Times New Roman" panose="02020603050405020304" pitchFamily="18" charset="0"/>
                <a:cs typeface="Times New Roman" panose="02020603050405020304" pitchFamily="18" charset="0"/>
              </a:rPr>
              <a:t>влагоудерживающей</a:t>
            </a:r>
            <a:r>
              <a:rPr lang="ru-RU" dirty="0">
                <a:solidFill>
                  <a:srgbClr val="002060"/>
                </a:solidFill>
                <a:latin typeface="Times New Roman" panose="02020603050405020304" pitchFamily="18" charset="0"/>
                <a:cs typeface="Times New Roman" panose="02020603050405020304" pitchFamily="18" charset="0"/>
              </a:rPr>
              <a:t> способности, перед заквашиванием проводят гомогенизацию сливок. Оптимальный режим гомогенизации сливок 14-18 МПа, при температуре 70° С </a:t>
            </a:r>
            <a:r>
              <a:rPr lang="ru-RU" b="1" dirty="0">
                <a:solidFill>
                  <a:srgbClr val="002060"/>
                </a:solidFill>
                <a:latin typeface="Times New Roman" panose="02020603050405020304" pitchFamily="18" charset="0"/>
                <a:cs typeface="Times New Roman" panose="02020603050405020304" pitchFamily="18" charset="0"/>
              </a:rPr>
              <a:t>(ККТ).</a:t>
            </a:r>
          </a:p>
        </p:txBody>
      </p:sp>
    </p:spTree>
    <p:extLst>
      <p:ext uri="{BB962C8B-B14F-4D97-AF65-F5344CB8AC3E}">
        <p14:creationId xmlns:p14="http://schemas.microsoft.com/office/powerpoint/2010/main" val="2794994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A03D8B-9978-4557-BEC1-A72A0F68D018}"/>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A0F49AC7-D665-428F-839D-C079D011A831}"/>
              </a:ext>
            </a:extLst>
          </p:cNvPr>
          <p:cNvSpPr>
            <a:spLocks noGrp="1"/>
          </p:cNvSpPr>
          <p:nvPr>
            <p:ph idx="1"/>
          </p:nvPr>
        </p:nvSpPr>
        <p:spPr/>
        <p:txBody>
          <a:bodyPr>
            <a:normAutofit/>
          </a:bodyPr>
          <a:lstStyle/>
          <a:p>
            <a:pPr algn="just"/>
            <a:r>
              <a:rPr lang="ru-RU" dirty="0">
                <a:solidFill>
                  <a:srgbClr val="002060"/>
                </a:solidFill>
                <a:latin typeface="Times New Roman" panose="02020603050405020304" pitchFamily="18" charset="0"/>
                <a:cs typeface="Times New Roman" panose="02020603050405020304" pitchFamily="18" charset="0"/>
              </a:rPr>
              <a:t>Последовательность выполняемых операций выбирается исходя из качества исходного сырья и санитарно-гигиенических условий производства. После этого проводится охлаждение сливок до температуры заквашивания: летом – 18-22°С, зимой 22-23°С (ККТ). </a:t>
            </a:r>
          </a:p>
        </p:txBody>
      </p:sp>
    </p:spTree>
    <p:extLst>
      <p:ext uri="{BB962C8B-B14F-4D97-AF65-F5344CB8AC3E}">
        <p14:creationId xmlns:p14="http://schemas.microsoft.com/office/powerpoint/2010/main" val="2638779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2E0770-82D0-4815-AD69-F295E45A675F}"/>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2D428F92-B8B5-491B-80BB-2CC3012AFEC5}"/>
              </a:ext>
            </a:extLst>
          </p:cNvPr>
          <p:cNvSpPr>
            <a:spLocks noGrp="1"/>
          </p:cNvSpPr>
          <p:nvPr>
            <p:ph idx="1"/>
          </p:nvPr>
        </p:nvSpPr>
        <p:spPr/>
        <p:txBody>
          <a:bodyPr/>
          <a:lstStyle/>
          <a:p>
            <a:pPr algn="just"/>
            <a:r>
              <a:rPr lang="ru-RU" dirty="0">
                <a:solidFill>
                  <a:srgbClr val="002060"/>
                </a:solidFill>
                <a:latin typeface="Times New Roman" panose="02020603050405020304" pitchFamily="18" charset="0"/>
                <a:cs typeface="Times New Roman" panose="02020603050405020304" pitchFamily="18" charset="0"/>
              </a:rPr>
              <a:t>Для производства сметаны используют </a:t>
            </a:r>
            <a:r>
              <a:rPr lang="ru-RU" dirty="0" err="1">
                <a:solidFill>
                  <a:srgbClr val="002060"/>
                </a:solidFill>
                <a:latin typeface="Times New Roman" panose="02020603050405020304" pitchFamily="18" charset="0"/>
                <a:cs typeface="Times New Roman" panose="02020603050405020304" pitchFamily="18" charset="0"/>
              </a:rPr>
              <a:t>многоштаммовые</a:t>
            </a:r>
            <a:r>
              <a:rPr lang="ru-RU" dirty="0">
                <a:solidFill>
                  <a:srgbClr val="002060"/>
                </a:solidFill>
                <a:latin typeface="Times New Roman" panose="02020603050405020304" pitchFamily="18" charset="0"/>
                <a:cs typeface="Times New Roman" panose="02020603050405020304" pitchFamily="18" charset="0"/>
              </a:rPr>
              <a:t> закваски, приготовленные на чистых культурах гомо- и </a:t>
            </a:r>
            <a:r>
              <a:rPr lang="ru-RU" dirty="0" err="1">
                <a:solidFill>
                  <a:srgbClr val="002060"/>
                </a:solidFill>
                <a:latin typeface="Times New Roman" panose="02020603050405020304" pitchFamily="18" charset="0"/>
                <a:cs typeface="Times New Roman" panose="02020603050405020304" pitchFamily="18" charset="0"/>
              </a:rPr>
              <a:t>гетероферментативных</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мезофильных</a:t>
            </a:r>
            <a:r>
              <a:rPr lang="ru-RU" dirty="0">
                <a:solidFill>
                  <a:srgbClr val="002060"/>
                </a:solidFill>
                <a:latin typeface="Times New Roman" panose="02020603050405020304" pitchFamily="18" charset="0"/>
                <a:cs typeface="Times New Roman" panose="02020603050405020304" pitchFamily="18" charset="0"/>
              </a:rPr>
              <a:t> молочнокислых стрептококков. Однако в весеннее время, когда молоко характеризуется пониженным содержанием белка и для ускорения процесса сквашивания на 1-2 часа применяют сочетание </a:t>
            </a:r>
            <a:r>
              <a:rPr lang="ru-RU" dirty="0" err="1">
                <a:solidFill>
                  <a:srgbClr val="002060"/>
                </a:solidFill>
                <a:latin typeface="Times New Roman" panose="02020603050405020304" pitchFamily="18" charset="0"/>
                <a:cs typeface="Times New Roman" panose="02020603050405020304" pitchFamily="18" charset="0"/>
              </a:rPr>
              <a:t>мезофильных</a:t>
            </a:r>
            <a:r>
              <a:rPr lang="ru-RU" dirty="0">
                <a:solidFill>
                  <a:srgbClr val="002060"/>
                </a:solidFill>
                <a:latin typeface="Times New Roman" panose="02020603050405020304" pitchFamily="18" charset="0"/>
                <a:cs typeface="Times New Roman" panose="02020603050405020304" pitchFamily="18" charset="0"/>
              </a:rPr>
              <a:t> и термофильных стрептококков. Такое сочетание обеспечивает получение плотной и вязкой консистенции сметаны. На данном этапе контролируют состав закваски, свободной от бактериофагов и её активность (ККТ).</a:t>
            </a:r>
          </a:p>
          <a:p>
            <a:endParaRPr lang="ru-RU" dirty="0"/>
          </a:p>
        </p:txBody>
      </p:sp>
    </p:spTree>
    <p:extLst>
      <p:ext uri="{BB962C8B-B14F-4D97-AF65-F5344CB8AC3E}">
        <p14:creationId xmlns:p14="http://schemas.microsoft.com/office/powerpoint/2010/main" val="972990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DF560C-F1BC-41B3-9DFB-DEAAAC7242B8}"/>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D4329D2F-543A-475E-B9D9-33C4C0BDF5B7}"/>
              </a:ext>
            </a:extLst>
          </p:cNvPr>
          <p:cNvSpPr>
            <a:spLocks noGrp="1"/>
          </p:cNvSpPr>
          <p:nvPr>
            <p:ph idx="1"/>
          </p:nvPr>
        </p:nvSpPr>
        <p:spPr/>
        <p:txBody>
          <a:bodyPr/>
          <a:lstStyle/>
          <a:p>
            <a:pPr algn="just"/>
            <a:r>
              <a:rPr lang="ru-RU" dirty="0">
                <a:solidFill>
                  <a:srgbClr val="002060"/>
                </a:solidFill>
                <a:latin typeface="Times New Roman" panose="02020603050405020304" pitchFamily="18" charset="0"/>
                <a:cs typeface="Times New Roman" panose="02020603050405020304" pitchFamily="18" charset="0"/>
              </a:rPr>
              <a:t>Продолжительность сквашивания сливок может варьировать от 9 до 16 часов. Оптимальной продолжительностью сквашивания сливок считают 10 часов (ККТ). </a:t>
            </a:r>
          </a:p>
          <a:p>
            <a:pPr algn="just"/>
            <a:r>
              <a:rPr lang="ru-RU" dirty="0">
                <a:solidFill>
                  <a:srgbClr val="002060"/>
                </a:solidFill>
                <a:latin typeface="Times New Roman" panose="02020603050405020304" pitchFamily="18" charset="0"/>
                <a:cs typeface="Times New Roman" panose="02020603050405020304" pitchFamily="18" charset="0"/>
              </a:rPr>
              <a:t>Наибольшая плотность сгустка достигается в изоэлектрической точке (ИЭТ) при рН 4,6-4,7. Поэтому необходимо сквашивание заканчивать при достижении кислотности 60-75°Т с учетом того, что </a:t>
            </a:r>
            <a:r>
              <a:rPr lang="ru-RU" dirty="0" err="1">
                <a:solidFill>
                  <a:srgbClr val="002060"/>
                </a:solidFill>
                <a:latin typeface="Times New Roman" panose="02020603050405020304" pitchFamily="18" charset="0"/>
                <a:cs typeface="Times New Roman" panose="02020603050405020304" pitchFamily="18" charset="0"/>
              </a:rPr>
              <a:t>досквашивание</a:t>
            </a:r>
            <a:r>
              <a:rPr lang="ru-RU" dirty="0">
                <a:solidFill>
                  <a:srgbClr val="002060"/>
                </a:solidFill>
                <a:latin typeface="Times New Roman" panose="02020603050405020304" pitchFamily="18" charset="0"/>
                <a:cs typeface="Times New Roman" panose="02020603050405020304" pitchFamily="18" charset="0"/>
              </a:rPr>
              <a:t> произойдет при медленном охлаждении сметаны до температур физического созревания ее (ККТ).</a:t>
            </a:r>
          </a:p>
        </p:txBody>
      </p:sp>
    </p:spTree>
    <p:extLst>
      <p:ext uri="{BB962C8B-B14F-4D97-AF65-F5344CB8AC3E}">
        <p14:creationId xmlns:p14="http://schemas.microsoft.com/office/powerpoint/2010/main" val="3239160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B9BA1A-AE36-4C0A-A54D-4FB82D541B85}"/>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BFF7133A-AA1E-40F3-B429-007787D6C46E}"/>
              </a:ext>
            </a:extLst>
          </p:cNvPr>
          <p:cNvSpPr>
            <a:spLocks noGrp="1"/>
          </p:cNvSpPr>
          <p:nvPr>
            <p:ph idx="1"/>
          </p:nvPr>
        </p:nvSpPr>
        <p:spPr/>
        <p:txBody>
          <a:bodyPr/>
          <a:lstStyle/>
          <a:p>
            <a:pPr algn="just"/>
            <a:r>
              <a:rPr lang="ru-RU" dirty="0">
                <a:solidFill>
                  <a:srgbClr val="002060"/>
                </a:solidFill>
                <a:latin typeface="Times New Roman" panose="02020603050405020304" pitchFamily="18" charset="0"/>
                <a:cs typeface="Times New Roman" panose="02020603050405020304" pitchFamily="18" charset="0"/>
              </a:rPr>
              <a:t>Охлаждение и созревания сметаны проводится в холодильной камере при температуре 2-8° С. Продолжительность охлаждения и созревания сметаны будут зависеть от того, в какой таре осуществляется этот процесс: в крупной таре процесс охлаждения длится 8-16, а созревания – 24-48 часов, в мелкой таре соответственно 2 и 6-8 ч. Кислотность сметаны должна быть 85-100° С (ККТ).</a:t>
            </a:r>
          </a:p>
          <a:p>
            <a:pPr algn="just"/>
            <a:r>
              <a:rPr lang="ru-RU" dirty="0">
                <a:solidFill>
                  <a:srgbClr val="002060"/>
                </a:solidFill>
                <a:latin typeface="Times New Roman" panose="02020603050405020304" pitchFamily="18" charset="0"/>
                <a:cs typeface="Times New Roman" panose="02020603050405020304" pitchFamily="18" charset="0"/>
              </a:rPr>
              <a:t>Продолжительность хранения сметаны при температуре не выше 8° С должна составлять не более 72 ч (ККТ).</a:t>
            </a:r>
          </a:p>
        </p:txBody>
      </p:sp>
    </p:spTree>
    <p:extLst>
      <p:ext uri="{BB962C8B-B14F-4D97-AF65-F5344CB8AC3E}">
        <p14:creationId xmlns:p14="http://schemas.microsoft.com/office/powerpoint/2010/main" val="1615670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F18F2B-2DB6-41F3-A606-62FC0D67FB8F}"/>
              </a:ext>
            </a:extLst>
          </p:cNvPr>
          <p:cNvSpPr>
            <a:spLocks noGrp="1"/>
          </p:cNvSpPr>
          <p:nvPr>
            <p:ph type="title"/>
          </p:nvPr>
        </p:nvSpPr>
        <p:spPr/>
        <p:txBody>
          <a:bodyPr/>
          <a:lstStyle/>
          <a:p>
            <a:pPr algn="ctr"/>
            <a:r>
              <a:rPr lang="ru-RU" dirty="0">
                <a:solidFill>
                  <a:srgbClr val="002060"/>
                </a:solidFill>
                <a:latin typeface="Times New Roman" panose="02020603050405020304" pitchFamily="18" charset="0"/>
                <a:cs typeface="Times New Roman" panose="02020603050405020304" pitchFamily="18" charset="0"/>
              </a:rPr>
              <a:t>Зачем нужна программа производственного контроля</a:t>
            </a:r>
          </a:p>
        </p:txBody>
      </p:sp>
      <p:sp>
        <p:nvSpPr>
          <p:cNvPr id="3" name="Объект 2">
            <a:extLst>
              <a:ext uri="{FF2B5EF4-FFF2-40B4-BE49-F238E27FC236}">
                <a16:creationId xmlns:a16="http://schemas.microsoft.com/office/drawing/2014/main" id="{E9234B06-3CCD-4FBF-8982-12DD28B9D4D5}"/>
              </a:ext>
            </a:extLst>
          </p:cNvPr>
          <p:cNvSpPr>
            <a:spLocks noGrp="1"/>
          </p:cNvSpPr>
          <p:nvPr>
            <p:ph idx="1"/>
          </p:nvPr>
        </p:nvSpPr>
        <p:spPr/>
        <p:txBody>
          <a:bodyPr/>
          <a:lstStyle/>
          <a:p>
            <a:pPr algn="just"/>
            <a:r>
              <a:rPr lang="ru-RU" dirty="0">
                <a:solidFill>
                  <a:srgbClr val="002060"/>
                </a:solidFill>
                <a:latin typeface="Times New Roman" panose="02020603050405020304" pitchFamily="18" charset="0"/>
                <a:cs typeface="Times New Roman" panose="02020603050405020304" pitchFamily="18" charset="0"/>
              </a:rPr>
              <a:t>Программа производственного контроля за выполнением санитарно-гигиенических правил и выполнением санитарно-противоэпидемиологических – профилактических мероприятий для получения санитарно-эпидемиологического заключения, для прохождения процедуры лицензирования. На основе российской практики можно сказать, что Роспотребнадзор всегда проверяет наличие разработанной ППК. Для серьезного работающего предприятия программа производственного экологического контроля необходима! Отсутствие документа является прямым нарушением санитарного законодательства. </a:t>
            </a:r>
          </a:p>
        </p:txBody>
      </p:sp>
    </p:spTree>
    <p:extLst>
      <p:ext uri="{BB962C8B-B14F-4D97-AF65-F5344CB8AC3E}">
        <p14:creationId xmlns:p14="http://schemas.microsoft.com/office/powerpoint/2010/main" val="3664461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F0158A-8DE3-4581-86AB-857450FE18F8}"/>
              </a:ext>
            </a:extLst>
          </p:cNvPr>
          <p:cNvSpPr>
            <a:spLocks noGrp="1"/>
          </p:cNvSpPr>
          <p:nvPr>
            <p:ph type="title"/>
          </p:nvPr>
        </p:nvSpPr>
        <p:spPr/>
        <p:txBody>
          <a:bodyPr>
            <a:normAutofit/>
          </a:bodyPr>
          <a:lstStyle/>
          <a:p>
            <a:pPr algn="ctr"/>
            <a:r>
              <a:rPr lang="ru-RU" dirty="0">
                <a:solidFill>
                  <a:srgbClr val="002060"/>
                </a:solidFill>
                <a:latin typeface="Times New Roman" panose="02020603050405020304" pitchFamily="18" charset="0"/>
                <a:cs typeface="Times New Roman" panose="02020603050405020304" pitchFamily="18" charset="0"/>
              </a:rPr>
              <a:t>Производственный контроль. План организации программы на предприятии</a:t>
            </a:r>
          </a:p>
        </p:txBody>
      </p:sp>
      <p:sp>
        <p:nvSpPr>
          <p:cNvPr id="3" name="Объект 2">
            <a:extLst>
              <a:ext uri="{FF2B5EF4-FFF2-40B4-BE49-F238E27FC236}">
                <a16:creationId xmlns:a16="http://schemas.microsoft.com/office/drawing/2014/main" id="{44A6FC53-F773-47E1-AB28-C8435F63DE48}"/>
              </a:ext>
            </a:extLst>
          </p:cNvPr>
          <p:cNvSpPr>
            <a:spLocks noGrp="1"/>
          </p:cNvSpPr>
          <p:nvPr>
            <p:ph idx="1"/>
          </p:nvPr>
        </p:nvSpPr>
        <p:spPr/>
        <p:txBody>
          <a:bodyPr/>
          <a:lstStyle/>
          <a:p>
            <a:pPr algn="just"/>
            <a:r>
              <a:rPr lang="ru-RU" dirty="0">
                <a:solidFill>
                  <a:srgbClr val="002060"/>
                </a:solidFill>
                <a:latin typeface="Times New Roman" panose="02020603050405020304" pitchFamily="18" charset="0"/>
                <a:cs typeface="Times New Roman" panose="02020603050405020304" pitchFamily="18" charset="0"/>
              </a:rPr>
              <a:t>ПК организации легко регламентируется в соответствии со статьей 11 и 32 ФЗ от 30.03.1999 года за № 52 «О санитарно-эпидемиологическом благополучии населения» (последняя редакция от 28.11.2015) и СП 1.1.1058-01 «Организация и проведение производственного контроля за соблюдением санитарных правил и выполнением санитарно-противоэпидемиологических (профилактических) мероприятий.</a:t>
            </a:r>
          </a:p>
        </p:txBody>
      </p:sp>
    </p:spTree>
    <p:extLst>
      <p:ext uri="{BB962C8B-B14F-4D97-AF65-F5344CB8AC3E}">
        <p14:creationId xmlns:p14="http://schemas.microsoft.com/office/powerpoint/2010/main" val="626756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71F9B4-CAA1-4D19-BDB2-C1D374E2D330}"/>
              </a:ext>
            </a:extLst>
          </p:cNvPr>
          <p:cNvSpPr>
            <a:spLocks noGrp="1"/>
          </p:cNvSpPr>
          <p:nvPr>
            <p:ph type="title"/>
          </p:nvPr>
        </p:nvSpPr>
        <p:spPr/>
        <p:txBody>
          <a:bodyPr/>
          <a:lstStyle/>
          <a:p>
            <a:pPr algn="just"/>
            <a:r>
              <a:rPr lang="ru-RU" dirty="0">
                <a:solidFill>
                  <a:srgbClr val="002060"/>
                </a:solidFill>
                <a:latin typeface="Times New Roman" panose="02020603050405020304" pitchFamily="18" charset="0"/>
                <a:cs typeface="Times New Roman" panose="02020603050405020304" pitchFamily="18" charset="0"/>
              </a:rPr>
              <a:t>Порядок оформления ППК</a:t>
            </a:r>
          </a:p>
        </p:txBody>
      </p:sp>
      <p:sp>
        <p:nvSpPr>
          <p:cNvPr id="3" name="Объект 2">
            <a:extLst>
              <a:ext uri="{FF2B5EF4-FFF2-40B4-BE49-F238E27FC236}">
                <a16:creationId xmlns:a16="http://schemas.microsoft.com/office/drawing/2014/main" id="{64FA10BB-4815-4D3B-BFE0-290377A378DA}"/>
              </a:ext>
            </a:extLst>
          </p:cNvPr>
          <p:cNvSpPr>
            <a:spLocks noGrp="1"/>
          </p:cNvSpPr>
          <p:nvPr>
            <p:ph idx="1"/>
          </p:nvPr>
        </p:nvSpPr>
        <p:spPr/>
        <p:txBody>
          <a:bodyPr/>
          <a:lstStyle/>
          <a:p>
            <a:pPr algn="just"/>
            <a:r>
              <a:rPr lang="ru-RU" dirty="0">
                <a:solidFill>
                  <a:srgbClr val="002060"/>
                </a:solidFill>
                <a:latin typeface="Times New Roman" panose="02020603050405020304" pitchFamily="18" charset="0"/>
                <a:cs typeface="Times New Roman" panose="02020603050405020304" pitchFamily="18" charset="0"/>
              </a:rPr>
              <a:t>Сотрудники предприятия оформляют документы производственных процессов.</a:t>
            </a:r>
          </a:p>
          <a:p>
            <a:pPr algn="just"/>
            <a:r>
              <a:rPr lang="ru-RU" dirty="0">
                <a:solidFill>
                  <a:srgbClr val="002060"/>
                </a:solidFill>
                <a:latin typeface="Times New Roman" panose="02020603050405020304" pitchFamily="18" charset="0"/>
                <a:cs typeface="Times New Roman" panose="02020603050405020304" pitchFamily="18" charset="0"/>
              </a:rPr>
              <a:t>Определение номенклатуры и периодичности лабораторных исследований, определение контрольных точек.</a:t>
            </a:r>
          </a:p>
          <a:p>
            <a:pPr algn="just"/>
            <a:r>
              <a:rPr lang="ru-RU" dirty="0">
                <a:solidFill>
                  <a:srgbClr val="002060"/>
                </a:solidFill>
                <a:latin typeface="Times New Roman" panose="02020603050405020304" pitchFamily="18" charset="0"/>
                <a:cs typeface="Times New Roman" panose="02020603050405020304" pitchFamily="18" charset="0"/>
              </a:rPr>
              <a:t>Планирование проведения необходимых лабораторно-инструментальных исследований атмосферного воздуха; воздуха рабочей зоны; поверхностных сточных вод; шума; вибрации; освещенности и микроклимата, ионизирующих излучений, санитарно-химических и микробиологических исследований пищевых продуктов и др.</a:t>
            </a:r>
          </a:p>
          <a:p>
            <a:endParaRPr lang="ru-RU" dirty="0"/>
          </a:p>
          <a:p>
            <a:endParaRPr lang="ru-RU" dirty="0"/>
          </a:p>
        </p:txBody>
      </p:sp>
    </p:spTree>
    <p:extLst>
      <p:ext uri="{BB962C8B-B14F-4D97-AF65-F5344CB8AC3E}">
        <p14:creationId xmlns:p14="http://schemas.microsoft.com/office/powerpoint/2010/main" val="407119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F1C8B0E-C75B-446F-A668-C0524F4A4C5B}"/>
              </a:ext>
            </a:extLst>
          </p:cNvPr>
          <p:cNvSpPr>
            <a:spLocks noGrp="1"/>
          </p:cNvSpPr>
          <p:nvPr>
            <p:ph idx="1"/>
          </p:nvPr>
        </p:nvSpPr>
        <p:spPr>
          <a:xfrm>
            <a:off x="400050" y="485774"/>
            <a:ext cx="11372850" cy="6372225"/>
          </a:xfrm>
        </p:spPr>
        <p:txBody>
          <a:bodyPr>
            <a:normAutofit fontScale="70000" lnSpcReduction="20000"/>
          </a:bodyPr>
          <a:lstStyle/>
          <a:p>
            <a:pPr algn="just">
              <a:lnSpc>
                <a:spcPct val="120000"/>
              </a:lnSpc>
              <a:spcBef>
                <a:spcPts val="0"/>
              </a:spcBef>
            </a:pPr>
            <a:r>
              <a:rPr lang="ru-RU" dirty="0">
                <a:solidFill>
                  <a:srgbClr val="002060"/>
                </a:solidFill>
                <a:latin typeface="Times New Roman" panose="02020603050405020304" pitchFamily="18" charset="0"/>
                <a:cs typeface="Times New Roman" panose="02020603050405020304" pitchFamily="18" charset="0"/>
              </a:rPr>
              <a:t>Разработка необходимой проектной документации (проекта СЭЗ, ПДВ, ПНООЛР и т.д.).</a:t>
            </a:r>
          </a:p>
          <a:p>
            <a:pPr>
              <a:lnSpc>
                <a:spcPct val="120000"/>
              </a:lnSpc>
              <a:spcBef>
                <a:spcPts val="0"/>
              </a:spcBef>
            </a:pPr>
            <a:r>
              <a:rPr lang="ru-RU" sz="3100" dirty="0">
                <a:solidFill>
                  <a:srgbClr val="002060"/>
                </a:solidFill>
                <a:latin typeface="Times New Roman" panose="02020603050405020304" pitchFamily="18" charset="0"/>
                <a:cs typeface="Times New Roman" panose="02020603050405020304" pitchFamily="18" charset="0"/>
              </a:rPr>
              <a:t>Законодательно утвержденная система экологического нормирования включает в себя следующие нормативы и требования:</a:t>
            </a:r>
          </a:p>
          <a:p>
            <a:pPr>
              <a:lnSpc>
                <a:spcPct val="120000"/>
              </a:lnSpc>
              <a:spcBef>
                <a:spcPts val="0"/>
              </a:spcBef>
              <a:buFont typeface="Wingdings" panose="05000000000000000000" pitchFamily="2" charset="2"/>
              <a:buChar char="ü"/>
            </a:pPr>
            <a:r>
              <a:rPr lang="ru-RU" sz="3100" dirty="0">
                <a:solidFill>
                  <a:srgbClr val="002060"/>
                </a:solidFill>
                <a:latin typeface="Times New Roman" panose="02020603050405020304" pitchFamily="18" charset="0"/>
                <a:cs typeface="Times New Roman" panose="02020603050405020304" pitchFamily="18" charset="0"/>
              </a:rPr>
              <a:t>Нормативы качества окружающей среды</a:t>
            </a:r>
          </a:p>
          <a:p>
            <a:pPr>
              <a:lnSpc>
                <a:spcPct val="120000"/>
              </a:lnSpc>
              <a:spcBef>
                <a:spcPts val="0"/>
              </a:spcBef>
              <a:buFont typeface="Wingdings" panose="05000000000000000000" pitchFamily="2" charset="2"/>
              <a:buChar char="ü"/>
            </a:pPr>
            <a:r>
              <a:rPr lang="ru-RU" sz="3100" dirty="0">
                <a:solidFill>
                  <a:srgbClr val="002060"/>
                </a:solidFill>
                <a:latin typeface="Times New Roman" panose="02020603050405020304" pitchFamily="18" charset="0"/>
                <a:cs typeface="Times New Roman" panose="02020603050405020304" pitchFamily="18" charset="0"/>
              </a:rPr>
              <a:t>Нормативы предельно допустимого вредного воздействия на состояние окружающей среды</a:t>
            </a:r>
          </a:p>
          <a:p>
            <a:pPr>
              <a:lnSpc>
                <a:spcPct val="120000"/>
              </a:lnSpc>
              <a:spcBef>
                <a:spcPts val="0"/>
              </a:spcBef>
              <a:buFont typeface="Wingdings" panose="05000000000000000000" pitchFamily="2" charset="2"/>
              <a:buChar char="ü"/>
            </a:pPr>
            <a:r>
              <a:rPr lang="ru-RU" sz="3100" dirty="0">
                <a:solidFill>
                  <a:srgbClr val="002060"/>
                </a:solidFill>
                <a:latin typeface="Times New Roman" panose="02020603050405020304" pitchFamily="18" charset="0"/>
                <a:cs typeface="Times New Roman" panose="02020603050405020304" pitchFamily="18" charset="0"/>
              </a:rPr>
              <a:t>Нормативы использования природных ресурсов</a:t>
            </a:r>
          </a:p>
          <a:p>
            <a:pPr>
              <a:lnSpc>
                <a:spcPct val="120000"/>
              </a:lnSpc>
              <a:spcBef>
                <a:spcPts val="0"/>
              </a:spcBef>
              <a:buFont typeface="Wingdings" panose="05000000000000000000" pitchFamily="2" charset="2"/>
              <a:buChar char="ü"/>
            </a:pPr>
            <a:r>
              <a:rPr lang="ru-RU" sz="3100" dirty="0">
                <a:solidFill>
                  <a:srgbClr val="002060"/>
                </a:solidFill>
                <a:latin typeface="Times New Roman" panose="02020603050405020304" pitchFamily="18" charset="0"/>
                <a:cs typeface="Times New Roman" panose="02020603050405020304" pitchFamily="18" charset="0"/>
              </a:rPr>
              <a:t>Экологические стандарты</a:t>
            </a:r>
          </a:p>
          <a:p>
            <a:pPr>
              <a:lnSpc>
                <a:spcPct val="120000"/>
              </a:lnSpc>
              <a:spcBef>
                <a:spcPts val="0"/>
              </a:spcBef>
              <a:buFont typeface="Wingdings" panose="05000000000000000000" pitchFamily="2" charset="2"/>
              <a:buChar char="ü"/>
            </a:pPr>
            <a:r>
              <a:rPr lang="ru-RU" sz="3100" dirty="0">
                <a:solidFill>
                  <a:srgbClr val="002060"/>
                </a:solidFill>
                <a:latin typeface="Times New Roman" panose="02020603050405020304" pitchFamily="18" charset="0"/>
                <a:cs typeface="Times New Roman" panose="02020603050405020304" pitchFamily="18" charset="0"/>
              </a:rPr>
              <a:t>Нормативы санитарно- защитных зон</a:t>
            </a:r>
          </a:p>
          <a:p>
            <a:pPr>
              <a:lnSpc>
                <a:spcPct val="120000"/>
              </a:lnSpc>
              <a:spcBef>
                <a:spcPts val="0"/>
              </a:spcBef>
              <a:buFont typeface="Wingdings" panose="05000000000000000000" pitchFamily="2" charset="2"/>
              <a:buChar char="ü"/>
            </a:pPr>
            <a:r>
              <a:rPr lang="ru-RU" sz="3100" dirty="0">
                <a:solidFill>
                  <a:srgbClr val="002060"/>
                </a:solidFill>
                <a:latin typeface="Times New Roman" panose="02020603050405020304" pitchFamily="18" charset="0"/>
                <a:cs typeface="Times New Roman" panose="02020603050405020304" pitchFamily="18" charset="0"/>
              </a:rPr>
              <a:t>Специальные нормативы качества были установлены для полноценного анализа состояния биосферы, которые увязаны с допустимым скоплением вредных веществ и индексами состояния природных систем.</a:t>
            </a:r>
          </a:p>
          <a:p>
            <a:pPr algn="just">
              <a:lnSpc>
                <a:spcPct val="120000"/>
              </a:lnSpc>
              <a:spcBef>
                <a:spcPts val="0"/>
              </a:spcBef>
            </a:pPr>
            <a:endParaRPr lang="ru-RU" sz="3100" dirty="0">
              <a:solidFill>
                <a:srgbClr val="002060"/>
              </a:solidFill>
              <a:latin typeface="Times New Roman" panose="02020603050405020304" pitchFamily="18" charset="0"/>
              <a:cs typeface="Times New Roman" panose="02020603050405020304" pitchFamily="18" charset="0"/>
            </a:endParaRPr>
          </a:p>
          <a:p>
            <a:pPr algn="just">
              <a:lnSpc>
                <a:spcPct val="120000"/>
              </a:lnSpc>
              <a:spcBef>
                <a:spcPts val="0"/>
              </a:spcBef>
            </a:pPr>
            <a:r>
              <a:rPr lang="ru-RU" sz="3100" dirty="0">
                <a:solidFill>
                  <a:srgbClr val="002060"/>
                </a:solidFill>
                <a:latin typeface="Times New Roman" panose="02020603050405020304" pitchFamily="18" charset="0"/>
                <a:cs typeface="Times New Roman" panose="02020603050405020304" pitchFamily="18" charset="0"/>
              </a:rPr>
              <a:t>ПНООЛР — это проект нормативов образования отходов и лимитов на их размещение. Документ, который систематизирует данные о количестве образуемых в процессе деятельности предприятия или организации отходах, местах их временного накопления, последующего размещения, обезвреживания, утилизации и т.д.</a:t>
            </a:r>
          </a:p>
        </p:txBody>
      </p:sp>
    </p:spTree>
    <p:extLst>
      <p:ext uri="{BB962C8B-B14F-4D97-AF65-F5344CB8AC3E}">
        <p14:creationId xmlns:p14="http://schemas.microsoft.com/office/powerpoint/2010/main" val="2780720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AA8403-6A98-4C16-BC48-9D4C04D414C3}"/>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974E40DC-0988-498F-BE03-CE846EF98BA7}"/>
              </a:ext>
            </a:extLst>
          </p:cNvPr>
          <p:cNvSpPr>
            <a:spLocks noGrp="1"/>
          </p:cNvSpPr>
          <p:nvPr>
            <p:ph idx="1"/>
          </p:nvPr>
        </p:nvSpPr>
        <p:spPr/>
        <p:txBody>
          <a:bodyPr/>
          <a:lstStyle/>
          <a:p>
            <a:pPr algn="just"/>
            <a:r>
              <a:rPr lang="ru-RU" dirty="0">
                <a:solidFill>
                  <a:srgbClr val="002060"/>
                </a:solidFill>
                <a:latin typeface="Times New Roman" panose="02020603050405020304" pitchFamily="18" charset="0"/>
                <a:cs typeface="Times New Roman" panose="02020603050405020304" pitchFamily="18" charset="0"/>
              </a:rPr>
              <a:t>Разработку необходимой технологической проектной документации</a:t>
            </a:r>
          </a:p>
          <a:p>
            <a:pPr algn="just"/>
            <a:r>
              <a:rPr lang="ru-RU" dirty="0">
                <a:solidFill>
                  <a:srgbClr val="002060"/>
                </a:solidFill>
                <a:latin typeface="Times New Roman" panose="02020603050405020304" pitchFamily="18" charset="0"/>
                <a:cs typeface="Times New Roman" panose="02020603050405020304" pitchFamily="18" charset="0"/>
              </a:rPr>
              <a:t>Проведение периодических медицинских осмотров.</a:t>
            </a:r>
          </a:p>
          <a:p>
            <a:pPr algn="just"/>
            <a:r>
              <a:rPr lang="ru-RU" dirty="0">
                <a:solidFill>
                  <a:srgbClr val="002060"/>
                </a:solidFill>
                <a:latin typeface="Times New Roman" panose="02020603050405020304" pitchFamily="18" charset="0"/>
                <a:cs typeface="Times New Roman" panose="02020603050405020304" pitchFamily="18" charset="0"/>
              </a:rPr>
              <a:t>Проведение оценки санитарно-гигиенического состояния периодичности лабораторно-инструментальных исследований.</a:t>
            </a:r>
          </a:p>
          <a:p>
            <a:pPr algn="just"/>
            <a:endParaRPr lang="ru-RU" dirty="0">
              <a:solidFill>
                <a:srgbClr val="002060"/>
              </a:solidFill>
              <a:latin typeface="Times New Roman" panose="02020603050405020304" pitchFamily="18" charset="0"/>
              <a:cs typeface="Times New Roman" panose="02020603050405020304" pitchFamily="18" charset="0"/>
            </a:endParaRPr>
          </a:p>
          <a:p>
            <a:pPr algn="just"/>
            <a:endParaRPr lang="ru-RU" dirty="0">
              <a:solidFill>
                <a:srgbClr val="002060"/>
              </a:solidFill>
              <a:latin typeface="Times New Roman" panose="02020603050405020304" pitchFamily="18" charset="0"/>
              <a:cs typeface="Times New Roman" panose="02020603050405020304" pitchFamily="18" charset="0"/>
            </a:endParaRPr>
          </a:p>
          <a:p>
            <a:pPr algn="just"/>
            <a:r>
              <a:rPr lang="en-US" dirty="0">
                <a:solidFill>
                  <a:srgbClr val="002060"/>
                </a:solidFill>
                <a:latin typeface="Times New Roman" panose="02020603050405020304" pitchFamily="18" charset="0"/>
                <a:cs typeface="Times New Roman" panose="02020603050405020304" pitchFamily="18" charset="0"/>
                <a:hlinkClick r:id="rId2"/>
              </a:rPr>
              <a:t>https://www.kubaneco.ru/articles/1/</a:t>
            </a:r>
            <a:r>
              <a:rPr lang="ru-RU" dirty="0">
                <a:solidFill>
                  <a:srgbClr val="002060"/>
                </a:solidFill>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2843912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6C2865-1467-45E1-8A33-3C8BAE404382}"/>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5D4E9778-4FF1-4683-AA33-0C5C75DF3C23}"/>
              </a:ext>
            </a:extLst>
          </p:cNvPr>
          <p:cNvSpPr>
            <a:spLocks noGrp="1"/>
          </p:cNvSpPr>
          <p:nvPr>
            <p:ph idx="1"/>
          </p:nvPr>
        </p:nvSpPr>
        <p:spPr/>
        <p:txBody>
          <a:bodyPr/>
          <a:lstStyle/>
          <a:p>
            <a:pPr algn="just"/>
            <a:r>
              <a:rPr lang="ru-RU" dirty="0">
                <a:solidFill>
                  <a:srgbClr val="002060"/>
                </a:solidFill>
                <a:latin typeface="Times New Roman" panose="02020603050405020304" pitchFamily="18" charset="0"/>
                <a:cs typeface="Times New Roman" panose="02020603050405020304" pitchFamily="18" charset="0"/>
              </a:rPr>
              <a:t>Для разработки этой программы, например, была взята технология производства кисломолочного продукта – сметаны. Была проанализирована технологическая схема её производства, выделены основные этапы – критические контрольные точки (или параметры). Несоблюдение параметров может привести к отрицательному воздействию пищевой продукции на здоровье человека. На молокоперерабатывающих и других предприятиях эксперты по пищевой безопасности выделяют 4 основных источника возникновения риска: сырье, персонал, оборудование, окружающая среда.</a:t>
            </a:r>
          </a:p>
        </p:txBody>
      </p:sp>
    </p:spTree>
    <p:extLst>
      <p:ext uri="{BB962C8B-B14F-4D97-AF65-F5344CB8AC3E}">
        <p14:creationId xmlns:p14="http://schemas.microsoft.com/office/powerpoint/2010/main" val="2141368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F316A1-1D68-489F-AE8C-F5A98BAB7447}"/>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6810B9DF-41E5-4481-BC4A-58B6409C5EF1}"/>
              </a:ext>
            </a:extLst>
          </p:cNvPr>
          <p:cNvSpPr>
            <a:spLocks noGrp="1"/>
          </p:cNvSpPr>
          <p:nvPr>
            <p:ph idx="1"/>
          </p:nvPr>
        </p:nvSpPr>
        <p:spPr/>
        <p:txBody>
          <a:bodyPr/>
          <a:lstStyle/>
          <a:p>
            <a:pPr algn="just"/>
            <a:r>
              <a:rPr lang="ru-RU" dirty="0">
                <a:solidFill>
                  <a:srgbClr val="002060"/>
                </a:solidFill>
                <a:latin typeface="Times New Roman" panose="02020603050405020304" pitchFamily="18" charset="0"/>
                <a:cs typeface="Times New Roman" panose="02020603050405020304" pitchFamily="18" charset="0"/>
              </a:rPr>
              <a:t>Сметану вырабатывают сквашиванием пастеризованных сливок чистыми культурами молочнокислых бактерий с последующим созреванием полученного сгустка. Сметану в настоящее время вырабатывают более экономичным резервуарным способом. По традиционной схеме и с предварительным созреванием сливок перед сквашиванием. Сметану вырабатывают только из пастеризованных сливок для обеспечения высоких санитарно-гигиенических свойств и стойкости при хранении. Сливки получают из сырого молока путем сепарирования и разделения молока на две фракции: высокожирную – сливки и низко или обезжиренную фракцию – обезжиренное молоко.</a:t>
            </a:r>
          </a:p>
        </p:txBody>
      </p:sp>
    </p:spTree>
    <p:extLst>
      <p:ext uri="{BB962C8B-B14F-4D97-AF65-F5344CB8AC3E}">
        <p14:creationId xmlns:p14="http://schemas.microsoft.com/office/powerpoint/2010/main" val="1532137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2A27E0-687B-473A-AAE4-B82FBAC5CC8A}"/>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CFB4A2A8-79AF-4D8D-A314-F54B4B0221AA}"/>
              </a:ext>
            </a:extLst>
          </p:cNvPr>
          <p:cNvSpPr>
            <a:spLocks noGrp="1"/>
          </p:cNvSpPr>
          <p:nvPr>
            <p:ph idx="1"/>
          </p:nvPr>
        </p:nvSpPr>
        <p:spPr/>
        <p:txBody>
          <a:bodyPr/>
          <a:lstStyle/>
          <a:p>
            <a:pPr algn="just"/>
            <a:r>
              <a:rPr lang="ru-RU" dirty="0">
                <a:solidFill>
                  <a:srgbClr val="002060"/>
                </a:solidFill>
                <a:latin typeface="Times New Roman" panose="02020603050405020304" pitchFamily="18" charset="0"/>
                <a:cs typeface="Times New Roman" panose="02020603050405020304" pitchFamily="18" charset="0"/>
              </a:rPr>
              <a:t>Первой критической контрольной точкой (ККТ) является </a:t>
            </a:r>
            <a:r>
              <a:rPr lang="ru-RU" b="1" dirty="0">
                <a:solidFill>
                  <a:srgbClr val="002060"/>
                </a:solidFill>
                <a:latin typeface="Times New Roman" panose="02020603050405020304" pitchFamily="18" charset="0"/>
                <a:cs typeface="Times New Roman" panose="02020603050405020304" pitchFamily="18" charset="0"/>
              </a:rPr>
              <a:t>приемка молока</a:t>
            </a:r>
            <a:r>
              <a:rPr lang="ru-RU" dirty="0">
                <a:solidFill>
                  <a:srgbClr val="002060"/>
                </a:solidFill>
                <a:latin typeface="Times New Roman" panose="02020603050405020304" pitchFamily="18" charset="0"/>
                <a:cs typeface="Times New Roman" panose="02020603050405020304" pitchFamily="18" charset="0"/>
              </a:rPr>
              <a:t>. На этом этапе производится отбор средней пробы молока и оценка его качества по органолептическим, физико-химическим и микробиологическим показателям. После проведения соответствующих исследований устанавливается качество молока: группа чистоты должна быть не ниже 2, количество соматических клеток – не более 4х10⁵, </a:t>
            </a:r>
            <a:r>
              <a:rPr lang="ru-RU" dirty="0" err="1">
                <a:solidFill>
                  <a:srgbClr val="002060"/>
                </a:solidFill>
                <a:latin typeface="Times New Roman" panose="02020603050405020304" pitchFamily="18" charset="0"/>
                <a:cs typeface="Times New Roman" panose="02020603050405020304" pitchFamily="18" charset="0"/>
              </a:rPr>
              <a:t>КМАФАнМ</a:t>
            </a:r>
            <a:r>
              <a:rPr lang="ru-RU" dirty="0">
                <a:solidFill>
                  <a:srgbClr val="002060"/>
                </a:solidFill>
                <a:latin typeface="Times New Roman" panose="02020603050405020304" pitchFamily="18" charset="0"/>
                <a:cs typeface="Times New Roman" panose="02020603050405020304" pitchFamily="18" charset="0"/>
              </a:rPr>
              <a:t> – 1х10⁵ штук в 1 см³ продукта, т.е. устанавливается уровень микробиологической обсемененности молока и соответствие его предельно допустимым значениям. </a:t>
            </a:r>
          </a:p>
        </p:txBody>
      </p:sp>
    </p:spTree>
    <p:extLst>
      <p:ext uri="{BB962C8B-B14F-4D97-AF65-F5344CB8AC3E}">
        <p14:creationId xmlns:p14="http://schemas.microsoft.com/office/powerpoint/2010/main" val="349850899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983</Words>
  <Application>Microsoft Office PowerPoint</Application>
  <PresentationFormat>Широкоэкранный</PresentationFormat>
  <Paragraphs>36</Paragraphs>
  <Slides>15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Arial</vt:lpstr>
      <vt:lpstr>Calibri</vt:lpstr>
      <vt:lpstr>Calibri Light</vt:lpstr>
      <vt:lpstr>Times New Roman</vt:lpstr>
      <vt:lpstr>Wingdings</vt:lpstr>
      <vt:lpstr>Тема Office</vt:lpstr>
      <vt:lpstr>Разработка типовой программы производственного контроля для молокоперерабаты- вающего предприятия</vt:lpstr>
      <vt:lpstr>Зачем нужна программа производственного контроля</vt:lpstr>
      <vt:lpstr>Производственный контроль. План организации программы на предприятии</vt:lpstr>
      <vt:lpstr>Порядок оформления ППК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Разработка типовой программы производственного контроля для молокоперерабаты- вающего предприятия</dc:title>
  <dc:creator>Елена</dc:creator>
  <cp:lastModifiedBy>Елена</cp:lastModifiedBy>
  <cp:revision>1</cp:revision>
  <dcterms:created xsi:type="dcterms:W3CDTF">2023-09-18T15:43:51Z</dcterms:created>
  <dcterms:modified xsi:type="dcterms:W3CDTF">2023-09-18T16:49:09Z</dcterms:modified>
</cp:coreProperties>
</file>